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5" r:id="rId2"/>
    <p:sldId id="395" r:id="rId3"/>
    <p:sldId id="338" r:id="rId4"/>
    <p:sldId id="344" r:id="rId5"/>
    <p:sldId id="384" r:id="rId6"/>
    <p:sldId id="317" r:id="rId7"/>
    <p:sldId id="318" r:id="rId8"/>
    <p:sldId id="319" r:id="rId9"/>
    <p:sldId id="321" r:id="rId10"/>
    <p:sldId id="402" r:id="rId11"/>
    <p:sldId id="419" r:id="rId12"/>
    <p:sldId id="328" r:id="rId13"/>
    <p:sldId id="360" r:id="rId14"/>
    <p:sldId id="361" r:id="rId15"/>
    <p:sldId id="362" r:id="rId16"/>
    <p:sldId id="329" r:id="rId17"/>
    <p:sldId id="333" r:id="rId18"/>
    <p:sldId id="366" r:id="rId19"/>
    <p:sldId id="412" r:id="rId20"/>
    <p:sldId id="367" r:id="rId21"/>
    <p:sldId id="368" r:id="rId22"/>
    <p:sldId id="306" r:id="rId23"/>
    <p:sldId id="307" r:id="rId24"/>
    <p:sldId id="316" r:id="rId25"/>
    <p:sldId id="340" r:id="rId26"/>
    <p:sldId id="414" r:id="rId27"/>
    <p:sldId id="415" r:id="rId28"/>
    <p:sldId id="420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71" autoAdjust="0"/>
  </p:normalViewPr>
  <p:slideViewPr>
    <p:cSldViewPr snapToGrid="0" showGuides="1">
      <p:cViewPr varScale="1">
        <p:scale>
          <a:sx n="69" d="100"/>
          <a:sy n="69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250F-F148-4CC0-BAD2-BE76C78AABB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D593-D318-4B7D-B18F-F0412D6D4D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2441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42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8808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742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677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316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45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53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03/02/2015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93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03/02/2015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2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03/02/2015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04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03/02/2015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28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03/02/2015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03/02/2015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29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300-CE35-464F-B398-E040B42746C8}" type="datetimeFigureOut">
              <a:rPr lang="es-ES" smtClean="0"/>
              <a:pPr/>
              <a:t>03/02/2015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44538" y="4336131"/>
            <a:ext cx="5944256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LIC. FÉLIX CÉSAR SALINAS MORALES</a:t>
            </a:r>
          </a:p>
          <a:p>
            <a:pPr algn="ctr"/>
            <a:r>
              <a:rPr lang="es-ES_tradnl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SECRETARIO DE DESARROLLO SOCIAL MUNICIPAL</a:t>
            </a:r>
            <a:endParaRPr lang="es-ES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675641" y="1557463"/>
            <a:ext cx="5605121" cy="2107523"/>
            <a:chOff x="1559167" y="1179497"/>
            <a:chExt cx="6774487" cy="2700842"/>
          </a:xfrm>
        </p:grpSpPr>
        <p:pic>
          <p:nvPicPr>
            <p:cNvPr id="6" name="Picture 3" descr="C:\Users\SEC. AYUNTAMIENTO\Desktop\logo Desarrollo Socia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7" t="30616" b="18614"/>
            <a:stretch/>
          </p:blipFill>
          <p:spPr bwMode="auto">
            <a:xfrm>
              <a:off x="1559167" y="1559169"/>
              <a:ext cx="6774487" cy="2321170"/>
            </a:xfrm>
            <a:prstGeom prst="rect">
              <a:avLst/>
            </a:prstGeom>
            <a:noFill/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2220" y="1179497"/>
              <a:ext cx="449980" cy="363228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>
            <a:off x="1283409" y="158234"/>
            <a:ext cx="6932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 DE ACCIONES REALIZADAS</a:t>
            </a:r>
          </a:p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MES DE DICIEMBRE 2014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2858" y="3296863"/>
            <a:ext cx="8532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Bolsa de trabajo</a:t>
            </a:r>
          </a:p>
          <a:p>
            <a:endParaRPr lang="es-MX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9368738"/>
              </p:ext>
            </p:extLst>
          </p:nvPr>
        </p:nvGraphicFramePr>
        <p:xfrm>
          <a:off x="1492760" y="4668849"/>
          <a:ext cx="6387211" cy="1074269"/>
        </p:xfrm>
        <a:graphic>
          <a:graphicData uri="http://schemas.openxmlformats.org/drawingml/2006/table">
            <a:tbl>
              <a:tblPr/>
              <a:tblGrid>
                <a:gridCol w="1415279"/>
                <a:gridCol w="1640903"/>
                <a:gridCol w="1673719"/>
                <a:gridCol w="1657310"/>
              </a:tblGrid>
              <a:tr h="5773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PERSONAS ATENDIDAS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PROBABLES CONTRATADOS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EMPRESAS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PENDIENTES POR COLOCAR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 (EL 30%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LOS ATENDIDOS)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39151" y="3645936"/>
            <a:ext cx="8454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dirty="0" smtClean="0"/>
              <a:t> La coordinación de Bolsa de Trabajo atendió en promedio a </a:t>
            </a:r>
            <a:r>
              <a:rPr lang="es-MX" b="1" u="sng" dirty="0" smtClean="0"/>
              <a:t> 10   </a:t>
            </a:r>
            <a:r>
              <a:rPr lang="es-MX" dirty="0" smtClean="0"/>
              <a:t> personas diarias quienes acudieron a estas oficinas para solicitar empleo en alguna del las </a:t>
            </a:r>
            <a:r>
              <a:rPr lang="es-MX" b="1" u="sng" dirty="0" smtClean="0"/>
              <a:t> 247</a:t>
            </a:r>
            <a:r>
              <a:rPr lang="es-MX" dirty="0" smtClean="0"/>
              <a:t> empresas que ofrecen sus vacantes a la dependencia a las que fueron canalizados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Documents and Settings\Usuario\Escritorio\10931043_840639135974595_831830024560701155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94" y="1410654"/>
            <a:ext cx="1599835" cy="1867118"/>
          </a:xfrm>
          <a:prstGeom prst="rect">
            <a:avLst/>
          </a:prstGeom>
          <a:noFill/>
        </p:spPr>
      </p:pic>
      <p:pic>
        <p:nvPicPr>
          <p:cNvPr id="11" name="Picture 3" descr="C:\Documents and Settings\Usuario\Escritorio\10930550_840639835974525_631728129413247272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56" y="1438788"/>
            <a:ext cx="1588996" cy="1810849"/>
          </a:xfrm>
          <a:prstGeom prst="rect">
            <a:avLst/>
          </a:prstGeom>
          <a:noFill/>
        </p:spPr>
      </p:pic>
      <p:pic>
        <p:nvPicPr>
          <p:cNvPr id="12" name="Picture 4" descr="C:\Documents and Settings\Usuario\Escritorio\10906167_840640169307825_161561634532493490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9126" y="1463040"/>
            <a:ext cx="1519311" cy="1786597"/>
          </a:xfrm>
          <a:prstGeom prst="rect">
            <a:avLst/>
          </a:prstGeom>
          <a:noFill/>
        </p:spPr>
      </p:pic>
      <p:pic>
        <p:nvPicPr>
          <p:cNvPr id="13" name="Picture 5" descr="C:\Documents and Settings\Usuario\Escritorio\1621876_840640572641118_746694527034334026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0978" y="1477107"/>
            <a:ext cx="1448973" cy="1800665"/>
          </a:xfrm>
          <a:prstGeom prst="rect">
            <a:avLst/>
          </a:prstGeom>
          <a:noFill/>
        </p:spPr>
      </p:pic>
      <p:pic>
        <p:nvPicPr>
          <p:cNvPr id="14" name="Picture 6" descr="C:\Documents and Settings\Usuario\Escritorio\10924719_840641019307740_715844852428274370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0291" y="1452857"/>
            <a:ext cx="1434904" cy="1824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90526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6136" y="1432404"/>
            <a:ext cx="853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4561" y="1608938"/>
            <a:ext cx="8532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1386895" y="0"/>
            <a:ext cx="6335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444850" y="478865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CONCERTACIÓN SOCIAL</a:t>
            </a:r>
          </a:p>
        </p:txBody>
      </p:sp>
      <p:sp>
        <p:nvSpPr>
          <p:cNvPr id="10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09490" y="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Planear La Próxima Feria de Empleo Para el    mes de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Febrero</a:t>
            </a:r>
            <a:endParaRPr kumimoji="0" lang="es-E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Buscar nuevos programas de Asistencia Social y dar continuidad a los ya existentes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Brindar apoyo a las diferentes brigadas organizadas por las dependencias de la Secretaría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Seguir dando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seguimiento al programa de Actas de Nacimiento y Matrimonios Colectivos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91094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369190" y="580503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160802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60375" y="1923465"/>
            <a:ext cx="8134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Concluimos con el 5°grupo de curso de manejo y continuaremos con el 6° grupo curso en Enero 2015. 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mane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19817"/>
            <a:ext cx="3159457" cy="2369593"/>
          </a:xfrm>
          <a:prstGeom prst="rect">
            <a:avLst/>
          </a:prstGeom>
        </p:spPr>
      </p:pic>
      <p:pic>
        <p:nvPicPr>
          <p:cNvPr id="10" name="9 Imagen" descr="manej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9456" y="3304464"/>
            <a:ext cx="2982037" cy="2359358"/>
          </a:xfrm>
          <a:prstGeom prst="rect">
            <a:avLst/>
          </a:prstGeom>
        </p:spPr>
      </p:pic>
      <p:pic>
        <p:nvPicPr>
          <p:cNvPr id="11" name="10 Imagen" descr="manejo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8316" y="3289110"/>
            <a:ext cx="2995684" cy="23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2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6396924"/>
              </p:ext>
            </p:extLst>
          </p:nvPr>
        </p:nvGraphicFramePr>
        <p:xfrm>
          <a:off x="532258" y="1405803"/>
          <a:ext cx="7874759" cy="4724782"/>
        </p:xfrm>
        <a:graphic>
          <a:graphicData uri="http://schemas.openxmlformats.org/drawingml/2006/table">
            <a:tbl>
              <a:tblPr/>
              <a:tblGrid>
                <a:gridCol w="1192735"/>
                <a:gridCol w="1575837"/>
                <a:gridCol w="1324676"/>
                <a:gridCol w="1773941"/>
                <a:gridCol w="2007570"/>
              </a:tblGrid>
              <a:tr h="548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Actividades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Número de Actividades realizadas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Ciudadanas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Beneficiadas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Taller /Tema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Colonias visitadas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551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0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Cursos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0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0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318 Mujeres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endParaRPr lang="es-MX" sz="10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Tamarindo 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Jabones </a:t>
                      </a:r>
                      <a:endParaRPr lang="es-MX" sz="11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Chorizo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Mazapán</a:t>
                      </a: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endParaRPr lang="es-MX" sz="10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Quinta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las Sabinas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Paseo del Acueducto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Hda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Santa Lucía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 hacienda el Rosario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Reyes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huertos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 Ébano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 lomas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Arboledas de san Roque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Bosques de San Pedro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Riveras de la Morena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Encinos</a:t>
                      </a: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239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1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Platicas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1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1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337 Mujeres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s-MX" sz="11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Violencia Familiar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Autoestima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Sesión de Autoestima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Valle de Juárez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Rinconada de San Juan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Rehiletes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cometas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Santa Mónica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endParaRPr lang="es-MX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endParaRPr lang="es-MX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212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1"/>
          <p:cNvSpPr txBox="1"/>
          <p:nvPr/>
        </p:nvSpPr>
        <p:spPr>
          <a:xfrm>
            <a:off x="369190" y="580503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pic>
        <p:nvPicPr>
          <p:cNvPr id="6" name="Picture 2" descr="C:\Users\Dulce\Documents\OFICIOS NUMERADOS\Documents\FOTOS GENERAL\NUEVAS\DSCF9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7243"/>
            <a:ext cx="2988860" cy="234400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-68240" y="1296503"/>
            <a:ext cx="285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ARBOLEDAS DE SAN ROQUE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Dulce\Documents\OFICIOS NUMERADOS\Documents\FOTOS GENERAL\NUEVAS\DSCF9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67835"/>
            <a:ext cx="2961564" cy="241906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818864" y="3725840"/>
            <a:ext cx="209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EX HDA EL ROSARIO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C:\Users\Dulce\Documents\OFICIOS NUMERADOS\Documents\FOTOS GENERAL\NUEVAS\DSCF9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0621" y="3661012"/>
            <a:ext cx="3207224" cy="2405418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616656" y="3698543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PASEO DEL ACUEDUCTO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3" name="Picture 5" descr="C:\Users\Dulce\Documents\OFICIOS NUMERADOS\Documents\FOTOS GENERAL\NUEVAS\DSCF9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4268" y="1259006"/>
            <a:ext cx="3207224" cy="2405418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2825083" y="1269241"/>
            <a:ext cx="276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LOMAS DE SANTA MONICA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5" name="Picture 6" descr="C:\Users\Dulce\Documents\OFICIOS NUMERADOS\Documents\FOTOS GENERAL\NUEVAS\DSCF92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7845" y="1224887"/>
            <a:ext cx="3016155" cy="2487304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6632810" y="1241944"/>
            <a:ext cx="192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REAL DE SAN JOSÉ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Dulce\Documents\OFICIOS NUMERADOS\Documents\FOTOS GENERAL\NUEVAS\DSCF91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0549" y="3715602"/>
            <a:ext cx="3043451" cy="2371299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7765579" y="5732094"/>
            <a:ext cx="117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LOS REYES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5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369190" y="403079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5161260"/>
              </p:ext>
            </p:extLst>
          </p:nvPr>
        </p:nvGraphicFramePr>
        <p:xfrm>
          <a:off x="464024" y="1473958"/>
          <a:ext cx="7956645" cy="4503763"/>
        </p:xfrm>
        <a:graphic>
          <a:graphicData uri="http://schemas.openxmlformats.org/drawingml/2006/table">
            <a:tbl>
              <a:tblPr/>
              <a:tblGrid>
                <a:gridCol w="2142698"/>
                <a:gridCol w="1978926"/>
                <a:gridCol w="3835021"/>
              </a:tblGrid>
              <a:tr h="44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</a:t>
                      </a:r>
                      <a:r>
                        <a:rPr lang="es-MX" sz="115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Legal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 Diciembre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53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Legal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108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Demanda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pensión alimenticia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1ero. Oral, Cadereyta, N.L.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Demandas de divorcio necesario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1 ero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 2 do. Familiar, Cadereyta, N.L.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Canalizaciones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Dependencias: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CODE              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Centro de Mediación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 Psicológica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de Diciembre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73 Mujeres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784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1"/>
          <p:cNvSpPr txBox="1"/>
          <p:nvPr/>
        </p:nvSpPr>
        <p:spPr>
          <a:xfrm>
            <a:off x="369190" y="498615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16256" y="1941291"/>
            <a:ext cx="81613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Llevamos a grupos de mujeres a la realización de mamografías, de las Colonias Los Reyes, Coahuila, Los Encinos, Paseo Santa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Fé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Santa Lucía, Monte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Kristal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Paseo del Prado, Villa Oriente, Real de San José, del mes de Agosto hasta la fecha hemos trasladado a 128 Mujeres.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44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326845" y="584775"/>
            <a:ext cx="8447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2223744" y="6342337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86896" y="0"/>
            <a:ext cx="6335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91319" y="1786984"/>
            <a:ext cx="81613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Tenemos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agendados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20 cursos para realizar jabones aromáticos, chorizo casero, dulces de tamarindo y productos de limpieza.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Agendamos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20 pláticas de Violencia Familiar y Sesiones de Autoestima.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Iniciaremos  con una campaña de publicidad para promocionar los programas y servicios que ofrecemos en el Instituto.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Continuaremos llevando a Mujeres de nuestro Municipio a realizarse la mamografía al centro de Salud Insurgentes. 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57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/>
          <p:nvPr/>
        </p:nvSpPr>
        <p:spPr>
          <a:xfrm>
            <a:off x="0" y="3690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Mostrando _DSC96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903288" y="1781175"/>
            <a:ext cx="2649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altLang="es-MX" sz="1200" b="1">
                <a:latin typeface="Arial" charset="0"/>
              </a:rPr>
              <a:t>Colonias Visitadas</a:t>
            </a:r>
          </a:p>
          <a:p>
            <a:pPr algn="ctr"/>
            <a:r>
              <a:rPr lang="es-MX" altLang="es-MX" sz="1200" b="1">
                <a:latin typeface="Arial" charset="0"/>
              </a:rPr>
              <a:t>Brigada Azul</a:t>
            </a:r>
          </a:p>
        </p:txBody>
      </p: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5180013" y="227965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 sz="1200" b="1">
              <a:latin typeface="Arial" charset="0"/>
            </a:endParaRPr>
          </a:p>
          <a:p>
            <a:r>
              <a:rPr lang="es-MX" altLang="es-MX" sz="1200" b="1">
                <a:latin typeface="Arial" charset="0"/>
              </a:rPr>
              <a:t>Fumigaciones  Intradomiciliarias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5745549"/>
              </p:ext>
            </p:extLst>
          </p:nvPr>
        </p:nvGraphicFramePr>
        <p:xfrm>
          <a:off x="963613" y="2424113"/>
          <a:ext cx="2787650" cy="1619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538"/>
                <a:gridCol w="1043112"/>
              </a:tblGrid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COLONIA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56" marR="285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FECHA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VILLAS</a:t>
                      </a:r>
                      <a:r>
                        <a:rPr lang="es-MX" sz="1000" baseline="0" dirty="0" smtClean="0">
                          <a:effectLst/>
                        </a:rPr>
                        <a:t> DE HACIENDA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56" marR="285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4/12/2014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VILLAS</a:t>
                      </a:r>
                      <a:r>
                        <a:rPr lang="es-MX" sz="1000" baseline="0" dirty="0" smtClean="0">
                          <a:effectLst/>
                          <a:latin typeface="+mn-lt"/>
                          <a:ea typeface="+mn-ea"/>
                        </a:rPr>
                        <a:t> DE HACIENDA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56" marR="285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5/12/2014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VISTAS</a:t>
                      </a:r>
                      <a:r>
                        <a:rPr lang="es-MX" sz="1000" baseline="0" dirty="0" smtClean="0">
                          <a:effectLst/>
                          <a:latin typeface="+mn-lt"/>
                          <a:ea typeface="+mn-ea"/>
                        </a:rPr>
                        <a:t> DE SAN JUAN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56" marR="285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8/12/2014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VISTAS</a:t>
                      </a:r>
                      <a:r>
                        <a:rPr lang="es-MX" sz="1000" baseline="0" dirty="0" smtClean="0">
                          <a:effectLst/>
                          <a:latin typeface="+mn-lt"/>
                          <a:ea typeface="+mn-ea"/>
                        </a:rPr>
                        <a:t>  DE SAN JUAN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56" marR="285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9/12/2014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PORTAL</a:t>
                      </a:r>
                      <a:r>
                        <a:rPr lang="es-MX" sz="1000" baseline="0" dirty="0" smtClean="0">
                          <a:effectLst/>
                          <a:latin typeface="+mn-lt"/>
                          <a:ea typeface="+mn-ea"/>
                        </a:rPr>
                        <a:t> DE VAQUERIAS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56" marR="285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10/12/2014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HACIENDA</a:t>
                      </a:r>
                      <a:r>
                        <a:rPr lang="es-MX" sz="1000" baseline="0" dirty="0" smtClean="0">
                          <a:effectLst/>
                          <a:latin typeface="+mn-lt"/>
                          <a:ea typeface="+mn-ea"/>
                        </a:rPr>
                        <a:t> SAN MARCOS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56" marR="285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11/12/2014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ARCADIA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56" marR="285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12/12/2014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ARCADIA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56" marR="285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15/12/2014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ARCADIA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56" marR="285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16/12/2014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316909"/>
              </p:ext>
            </p:extLst>
          </p:nvPr>
        </p:nvGraphicFramePr>
        <p:xfrm>
          <a:off x="5091113" y="2798763"/>
          <a:ext cx="2784475" cy="417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043"/>
                <a:gridCol w="1316486"/>
                <a:gridCol w="274946"/>
              </a:tblGrid>
              <a:tr h="20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2/12/0214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4" marR="28574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ALMA</a:t>
                      </a:r>
                      <a:r>
                        <a:rPr lang="es-ES" sz="900" baseline="0" dirty="0" smtClean="0">
                          <a:effectLst/>
                        </a:rPr>
                        <a:t> BERNAL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211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11/12/2014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4" marR="28574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 JULIAN</a:t>
                      </a:r>
                      <a:r>
                        <a:rPr lang="es-ES" sz="900" baseline="0" dirty="0" smtClean="0">
                          <a:effectLst/>
                        </a:rPr>
                        <a:t> GARZA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3270250" y="4248150"/>
            <a:ext cx="2100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 sz="1200" b="1">
              <a:latin typeface="Arial" charset="0"/>
            </a:endParaRPr>
          </a:p>
          <a:p>
            <a:r>
              <a:rPr lang="es-MX" altLang="es-MX" sz="1200" b="1">
                <a:latin typeface="Arial" charset="0"/>
              </a:rPr>
              <a:t>Fumigaciones  Especiales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0811783"/>
              </p:ext>
            </p:extLst>
          </p:nvPr>
        </p:nvGraphicFramePr>
        <p:xfrm>
          <a:off x="1135063" y="4841875"/>
          <a:ext cx="7143750" cy="1112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625"/>
                <a:gridCol w="1190625"/>
                <a:gridCol w="1190625"/>
                <a:gridCol w="1190625"/>
                <a:gridCol w="1190625"/>
                <a:gridCol w="1190625"/>
              </a:tblGrid>
              <a:tr h="312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FOLIO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FECHA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CIELO ABIERTO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ESTADO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APLICACION DE FUMIGACION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LITROS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</a:tr>
              <a:tr h="200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33-VF-2014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1/12/2014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LAS MAGDALENAS 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FUMIGACION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NEBULIZACION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</a:tr>
              <a:tr h="200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34-VF-2014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4/12/2014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UNIDAD DEPORTIVA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FUMIGACION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NEBULIZACION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</a:tr>
              <a:tr h="200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35-VF-2014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8/12/2014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CHARCO AZUL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FUMIGACION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NEBULIZACION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</a:tr>
              <a:tr h="200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36/-VF-2014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11/12/2014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LAS MAGDALENAS 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FUMIGACION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NEBULIZACION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19055" marB="19055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7207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0" y="3690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6415816"/>
              </p:ext>
            </p:extLst>
          </p:nvPr>
        </p:nvGraphicFramePr>
        <p:xfrm>
          <a:off x="541338" y="4408488"/>
          <a:ext cx="3338512" cy="8667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19942"/>
                <a:gridCol w="836275"/>
                <a:gridCol w="807740"/>
                <a:gridCol w="974555"/>
              </a:tblGrid>
              <a:tr h="6077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No. de Reportes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</a:rPr>
                        <a:t>Canes </a:t>
                      </a:r>
                      <a:r>
                        <a:rPr lang="es-MX" sz="1400" b="1" u="none" strike="noStrike" dirty="0">
                          <a:effectLst/>
                        </a:rPr>
                        <a:t>Agresores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0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 smtClean="0">
                          <a:effectLst/>
                        </a:rPr>
                        <a:t>Canes</a:t>
                      </a:r>
                      <a:r>
                        <a:rPr lang="es-MX" sz="1400" b="1" u="none" strike="noStrike" baseline="0" dirty="0" smtClean="0">
                          <a:effectLst/>
                        </a:rPr>
                        <a:t> Recogidos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Reportes no atendidos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05" marB="0" anchor="b"/>
                </a:tc>
              </a:tr>
              <a:tr h="25903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05" marB="0" anchor="b"/>
                </a:tc>
              </a:tr>
            </a:tbl>
          </a:graphicData>
        </a:graphic>
      </p:graphicFrame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363538" y="2063750"/>
            <a:ext cx="85661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MX" dirty="0"/>
              <a:t>En el mes de Diciembre  , entre los día 1º y 30, se recibieron y revisaron  169 reportes ciudadanos, siendo atendidos en el 100% de los casos, se recibieron  8  reportes de canes agresores, mismos que se atendieron a la brevedad, y que sumado a los recolectados en vía pública se tuvo un total de  323 canes capturados, mismos que fueron derivados al  Centro Antirrábico de Guadalupe, N.L.</a:t>
            </a:r>
            <a:endParaRPr lang="es-MX" altLang="es-MX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1272476"/>
              </p:ext>
            </p:extLst>
          </p:nvPr>
        </p:nvGraphicFramePr>
        <p:xfrm>
          <a:off x="5761038" y="4135438"/>
          <a:ext cx="1971675" cy="130968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71675"/>
              </a:tblGrid>
              <a:tr h="16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VALLE</a:t>
                      </a:r>
                      <a:r>
                        <a:rPr lang="es-MX" sz="900" baseline="0" dirty="0" smtClean="0">
                          <a:effectLst/>
                        </a:rPr>
                        <a:t> SUR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1" marR="28571" marT="0" marB="0" anchor="b"/>
                </a:tc>
              </a:tr>
              <a:tr h="16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PASEO</a:t>
                      </a:r>
                      <a:r>
                        <a:rPr lang="es-MX" sz="900" baseline="0" dirty="0" smtClean="0">
                          <a:effectLst/>
                        </a:rPr>
                        <a:t> STA. FE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1" marR="28571" marT="0" marB="0" anchor="b"/>
                </a:tc>
              </a:tr>
              <a:tr h="16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VALLE</a:t>
                      </a:r>
                      <a:r>
                        <a:rPr lang="es-MX" sz="900" baseline="0" dirty="0" smtClean="0">
                          <a:effectLst/>
                        </a:rPr>
                        <a:t> DE VAQUERIAS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1" marR="28571" marT="0" marB="0" anchor="b"/>
                </a:tc>
              </a:tr>
              <a:tr h="16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TERRANOVA SAN TA LUCIA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1" marR="28571" marT="0" marB="0" anchor="b"/>
                </a:tc>
              </a:tr>
              <a:tr h="16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VISTAS</a:t>
                      </a:r>
                      <a:r>
                        <a:rPr lang="es-MX" sz="900" baseline="0" dirty="0" smtClean="0">
                          <a:effectLst/>
                        </a:rPr>
                        <a:t> DE SAN JUAN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1" marR="28571" marT="0" marB="0" anchor="b"/>
                </a:tc>
              </a:tr>
              <a:tr h="16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GARZA</a:t>
                      </a:r>
                      <a:r>
                        <a:rPr lang="es-MX" sz="900" baseline="0" dirty="0" smtClean="0">
                          <a:effectLst/>
                        </a:rPr>
                        <a:t> Y GARZA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1" marR="28571" marT="0" marB="0" anchor="b"/>
                </a:tc>
              </a:tr>
              <a:tr h="16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effectLst/>
                        </a:rPr>
                        <a:t>CENTRO</a:t>
                      </a:r>
                      <a:r>
                        <a:rPr lang="es-MX" sz="800" baseline="0" dirty="0" smtClean="0">
                          <a:effectLst/>
                        </a:rPr>
                        <a:t> DE JUÁREZ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1" marR="28571" marT="0" marB="0" anchor="b"/>
                </a:tc>
              </a:tr>
              <a:tr h="16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1" marR="2857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1857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578585" y="5453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57224" y="1357298"/>
            <a:ext cx="74295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Clases de Skate - Todo el mes de diciembre </a:t>
            </a:r>
          </a:p>
          <a:p>
            <a:endParaRPr lang="es-ES" b="1" dirty="0" smtClean="0"/>
          </a:p>
          <a:p>
            <a:r>
              <a:rPr lang="es-ES" sz="2000" b="1" dirty="0" smtClean="0"/>
              <a:t>Las clases se llevan a cabo en el Skatepark de la Colonia Sta. Lucia los días jueves y viernes de 4:00 pm a 6:00 pm.</a:t>
            </a:r>
          </a:p>
          <a:p>
            <a:r>
              <a:rPr lang="es-ES" sz="2000" b="1" dirty="0" smtClean="0"/>
              <a:t>En las clases de Skate tenemos un aproximado de 50 jóvenes tomando las clases.  </a:t>
            </a:r>
            <a:endParaRPr lang="es-MX" sz="2000" b="1" dirty="0"/>
          </a:p>
        </p:txBody>
      </p:sp>
      <p:pic>
        <p:nvPicPr>
          <p:cNvPr id="9" name="Picture 2" descr="https://fbcdn-sphotos-g-a.akamaihd.net/hphotos-ak-xaf1/v/t1.0-9/1484289_230661923799174_1070183348751731965_n.jpg?oh=4f2fcdfefd686e532f3526527d1415b5&amp;oe=54D1A47A&amp;__gda__=1427705092_d819537c67d2b0493e339808a436c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384" y="3357562"/>
            <a:ext cx="3964808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0" y="3690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1384300"/>
            <a:ext cx="9002713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200025" y="1808163"/>
            <a:ext cx="1381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1200" b="1" dirty="0">
                <a:latin typeface="Arial" charset="0"/>
              </a:rPr>
              <a:t>Casas tratadas </a:t>
            </a:r>
          </a:p>
          <a:p>
            <a:r>
              <a:rPr lang="es-MX" altLang="es-MX" sz="1200" b="1" dirty="0">
                <a:latin typeface="Arial" charset="0"/>
              </a:rPr>
              <a:t>992</a:t>
            </a:r>
          </a:p>
          <a:p>
            <a:endParaRPr lang="es-MX" altLang="es-MX" sz="1200" b="1" dirty="0">
              <a:latin typeface="Arial" charset="0"/>
            </a:endParaRPr>
          </a:p>
          <a:p>
            <a:endParaRPr lang="es-MX" altLang="es-MX" sz="1200" b="1" dirty="0">
              <a:latin typeface="Arial" charset="0"/>
            </a:endParaRPr>
          </a:p>
          <a:p>
            <a:r>
              <a:rPr lang="es-MX" altLang="es-MX" sz="1200" b="1" dirty="0">
                <a:latin typeface="Arial" charset="0"/>
              </a:rPr>
              <a:t>Casas visitadas</a:t>
            </a:r>
          </a:p>
          <a:p>
            <a:r>
              <a:rPr lang="es-MX" altLang="es-MX" sz="1200" b="1" dirty="0">
                <a:latin typeface="Arial" charset="0"/>
              </a:rPr>
              <a:t>2,504</a:t>
            </a:r>
          </a:p>
          <a:p>
            <a:endParaRPr lang="es-MX" altLang="es-MX" sz="1200" b="1" dirty="0">
              <a:latin typeface="Arial" charset="0"/>
            </a:endParaRPr>
          </a:p>
          <a:p>
            <a:endParaRPr lang="es-MX" altLang="es-MX" sz="1200" b="1" dirty="0">
              <a:latin typeface="Arial" charset="0"/>
            </a:endParaRPr>
          </a:p>
          <a:p>
            <a:r>
              <a:rPr lang="es-MX" altLang="es-MX" sz="1200" b="1" dirty="0">
                <a:latin typeface="Arial" charset="0"/>
              </a:rPr>
              <a:t>H. Beneficiados</a:t>
            </a:r>
          </a:p>
          <a:p>
            <a:r>
              <a:rPr lang="es-MX" altLang="es-MX" sz="1200" b="1" dirty="0">
                <a:latin typeface="Arial" charset="0"/>
              </a:rPr>
              <a:t>10,016</a:t>
            </a:r>
          </a:p>
          <a:p>
            <a:endParaRPr lang="es-MX" altLang="es-MX" sz="1200" b="1" dirty="0">
              <a:latin typeface="Arial" charset="0"/>
            </a:endParaRPr>
          </a:p>
          <a:p>
            <a:endParaRPr lang="es-MX" altLang="es-MX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868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0" y="3690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" y="1430338"/>
            <a:ext cx="7939087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8067675" y="2262188"/>
            <a:ext cx="10763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1100" b="1">
                <a:latin typeface="Arial" charset="0"/>
              </a:rPr>
              <a:t>Depósitos Abatizados</a:t>
            </a:r>
          </a:p>
          <a:p>
            <a:r>
              <a:rPr lang="es-MX" altLang="es-MX" sz="1100" b="1">
                <a:latin typeface="Arial" charset="0"/>
              </a:rPr>
              <a:t>869</a:t>
            </a:r>
          </a:p>
          <a:p>
            <a:endParaRPr lang="es-MX" altLang="es-MX" sz="1100" b="1">
              <a:latin typeface="Arial" charset="0"/>
            </a:endParaRPr>
          </a:p>
          <a:p>
            <a:r>
              <a:rPr lang="es-MX" altLang="es-MX" sz="1100" b="1">
                <a:latin typeface="Arial" charset="0"/>
              </a:rPr>
              <a:t>Depósitos Eliminados</a:t>
            </a:r>
          </a:p>
          <a:p>
            <a:r>
              <a:rPr lang="es-MX" altLang="es-MX" sz="1100" b="1">
                <a:latin typeface="Arial" charset="0"/>
              </a:rPr>
              <a:t>2,269</a:t>
            </a:r>
          </a:p>
          <a:p>
            <a:endParaRPr lang="es-MX" altLang="es-MX" sz="1100" b="1">
              <a:latin typeface="Arial" charset="0"/>
            </a:endParaRPr>
          </a:p>
          <a:p>
            <a:r>
              <a:rPr lang="es-MX" altLang="es-MX" sz="1100" b="1">
                <a:latin typeface="Arial" charset="0"/>
              </a:rPr>
              <a:t>Depósitos </a:t>
            </a:r>
          </a:p>
          <a:p>
            <a:r>
              <a:rPr lang="es-MX" altLang="es-MX" sz="1100" b="1">
                <a:latin typeface="Arial" charset="0"/>
              </a:rPr>
              <a:t>en Control</a:t>
            </a:r>
          </a:p>
          <a:p>
            <a:r>
              <a:rPr lang="es-MX" altLang="es-MX" sz="1100" b="1">
                <a:latin typeface="Arial" charset="0"/>
              </a:rPr>
              <a:t>2,290</a:t>
            </a:r>
          </a:p>
          <a:p>
            <a:endParaRPr lang="es-MX" altLang="es-MX" sz="1100" b="1">
              <a:latin typeface="Arial" charset="0"/>
            </a:endParaRPr>
          </a:p>
          <a:p>
            <a:endParaRPr lang="es-MX" altLang="es-MX" sz="1100" b="1">
              <a:latin typeface="Arial" charset="0"/>
            </a:endParaRPr>
          </a:p>
          <a:p>
            <a:endParaRPr lang="es-MX" altLang="es-MX" sz="1100" b="1">
              <a:latin typeface="Arial" charset="0"/>
            </a:endParaRPr>
          </a:p>
          <a:p>
            <a:endParaRPr lang="es-MX" altLang="es-MX" sz="11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4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600" y="2222647"/>
            <a:ext cx="4130324" cy="166042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333" y="2222647"/>
            <a:ext cx="4109775" cy="166042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16998" y="4065075"/>
            <a:ext cx="865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DIA 04 DE DICIEMBRE INICIO EL PSICOLOGO DEL INSTITUTO DE LA MUJER CON TERAPIA GRUPAL DENTRO DE LAS INSTALACIONES DE LA DELAGACIÓN COAHUILA.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73614" y="1431192"/>
            <a:ext cx="176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Psicólogo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54996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048" y="1846690"/>
            <a:ext cx="3999244" cy="212807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4292" y="1846690"/>
            <a:ext cx="4340888" cy="212807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416644" y="4010864"/>
            <a:ext cx="848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15 DE DICIEMBRE SE REALIZO LA POSADA A TODAS NUESTRAS SEÑORAS DE BAILOTERAPIA, PASANDO UN RATO AGRADABLE.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73601" y="1385025"/>
            <a:ext cx="412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Posada de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Bailoterapia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3138273"/>
              </p:ext>
            </p:extLst>
          </p:nvPr>
        </p:nvGraphicFramePr>
        <p:xfrm>
          <a:off x="1087858" y="4657195"/>
          <a:ext cx="7137680" cy="133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420"/>
                <a:gridCol w="1784420"/>
                <a:gridCol w="1784420"/>
                <a:gridCol w="1784420"/>
              </a:tblGrid>
              <a:tr h="543313">
                <a:tc>
                  <a:txBody>
                    <a:bodyPr/>
                    <a:lstStyle/>
                    <a:p>
                      <a:pPr algn="ctr"/>
                      <a:r>
                        <a:rPr lang="es-MX" sz="16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sz="16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MATUTINO</a:t>
                      </a:r>
                      <a:endParaRPr lang="es-MX" sz="16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VESPERTINO</a:t>
                      </a:r>
                      <a:endParaRPr lang="es-MX" sz="16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 DE ASISTENCIAS</a:t>
                      </a:r>
                      <a:endParaRPr lang="es-MX" sz="16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9768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NOVIEMBRE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564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463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1027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3254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416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728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504485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3544" y="4197547"/>
            <a:ext cx="7006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IMPARTIDAS LOS DIAS MARTES,MIERCOLES Y JUEVES</a:t>
            </a:r>
          </a:p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10:00 AM - 12:00 PM Y 2:00 PM - 4:00 PM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26" y="1857098"/>
            <a:ext cx="3938699" cy="21856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425" y="1840449"/>
            <a:ext cx="3779186" cy="21856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9 CuadroTexto"/>
          <p:cNvSpPr txBox="1"/>
          <p:nvPr/>
        </p:nvSpPr>
        <p:spPr>
          <a:xfrm>
            <a:off x="3353178" y="1334922"/>
            <a:ext cx="210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Manualidades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6735993"/>
              </p:ext>
            </p:extLst>
          </p:nvPr>
        </p:nvGraphicFramePr>
        <p:xfrm>
          <a:off x="1994537" y="4905433"/>
          <a:ext cx="5193882" cy="1192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941"/>
                <a:gridCol w="2596941"/>
              </a:tblGrid>
              <a:tr h="305662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ASISTENCIA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324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NOVIEMBRE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/>
                </a:tc>
              </a:tr>
              <a:tr h="413359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454635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806" y="1664163"/>
            <a:ext cx="5797074" cy="209347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970487" y="1240192"/>
            <a:ext cx="3690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APLICACIÓN DE FLUOR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77982" y="1246877"/>
            <a:ext cx="276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DENTISTA Y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941682"/>
              </p:ext>
            </p:extLst>
          </p:nvPr>
        </p:nvGraphicFramePr>
        <p:xfrm>
          <a:off x="1495270" y="3843848"/>
          <a:ext cx="6096000" cy="233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13494">
                <a:tc>
                  <a:txBody>
                    <a:bodyPr/>
                    <a:lstStyle/>
                    <a:p>
                      <a:pPr algn="ctr"/>
                      <a:r>
                        <a:rPr lang="es-MX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sz="20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lang="es-MX" sz="20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  <a:endParaRPr lang="es-MX" sz="20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7703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NOVIEMBRE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EMPASTES </a:t>
                      </a:r>
                    </a:p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EXTRACCIONES</a:t>
                      </a:r>
                    </a:p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</a:t>
                      </a:r>
                    </a:p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REVISIONES</a:t>
                      </a:r>
                    </a:p>
                  </a:txBody>
                  <a:tcPr/>
                </a:tc>
              </a:tr>
              <a:tr h="921337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EMPASTES </a:t>
                      </a:r>
                    </a:p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EXTRACCIONES</a:t>
                      </a:r>
                    </a:p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</a:t>
                      </a:r>
                    </a:p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REVISIONES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269209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4978867"/>
              </p:ext>
            </p:extLst>
          </p:nvPr>
        </p:nvGraphicFramePr>
        <p:xfrm>
          <a:off x="457382" y="1778335"/>
          <a:ext cx="7790823" cy="191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941"/>
                <a:gridCol w="2596941"/>
                <a:gridCol w="2596941"/>
              </a:tblGrid>
              <a:tr h="454835">
                <a:tc>
                  <a:txBody>
                    <a:bodyPr/>
                    <a:lstStyle/>
                    <a:p>
                      <a:pPr algn="ctr"/>
                      <a:r>
                        <a:rPr lang="es-MX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sz="20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lang="es-MX" sz="20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sz="20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9092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NOVIEMBRE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APLICACIÓN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INYECCIONES</a:t>
                      </a:r>
                    </a:p>
                    <a:p>
                      <a:pPr algn="ctr"/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TOMA DE PRESION</a:t>
                      </a:r>
                      <a:endParaRPr lang="es-MX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6202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APLICACIÓN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INYECCIONES</a:t>
                      </a:r>
                    </a:p>
                    <a:p>
                      <a:pPr algn="ctr"/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TOMA DE PRESION</a:t>
                      </a:r>
                      <a:endParaRPr lang="es-MX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419605" y="1378225"/>
            <a:ext cx="186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ENFERMERÍA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92998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00937" y="397990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CLASE IMPARTIDA LOS DIAS LUNES,MIERCOLES Y VIERNES </a:t>
            </a: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DE  3:00 PM A 4:00 PM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936" y="1639825"/>
            <a:ext cx="7315200" cy="235572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911572" y="1302345"/>
            <a:ext cx="309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CLASES DE GUITARRA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1232528"/>
              </p:ext>
            </p:extLst>
          </p:nvPr>
        </p:nvGraphicFramePr>
        <p:xfrm>
          <a:off x="661907" y="4626239"/>
          <a:ext cx="7790823" cy="135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941"/>
                <a:gridCol w="2596941"/>
                <a:gridCol w="2596941"/>
              </a:tblGrid>
              <a:tr h="393344">
                <a:tc>
                  <a:txBody>
                    <a:bodyPr/>
                    <a:lstStyle/>
                    <a:p>
                      <a:pPr algn="ctr"/>
                      <a:r>
                        <a:rPr lang="es-MX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NIÑOS</a:t>
                      </a:r>
                      <a:endParaRPr lang="es-MX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1042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NOVIEMBRE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GUITARRA Y CANTO</a:t>
                      </a:r>
                    </a:p>
                  </a:txBody>
                  <a:tcPr/>
                </a:tc>
              </a:tr>
              <a:tr h="463463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GUITARRA Y CANTO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868736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50936" y="1931557"/>
            <a:ext cx="802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CLASES DE VIOLIN REALIZADAS LOS DIAS LUNES, MARTES Y JUEVES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3:00 PM A 4:00 PM, PARA NIÑOS MAYORES DE 10 AÑOS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3046" y="2631979"/>
            <a:ext cx="905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CLASES DE TROMPETA REALIZADAS LOS DIAS LUNES,MIERCOLES Y VIERNES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4:00 PM A 5:00 PM, PARA NIÑOS MAYORES DE 10 AÑOS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16899" y="1390029"/>
            <a:ext cx="4421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CLASES DE VIOLIN Y TROMPETA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24644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958639" y="6322134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6864" y="1285860"/>
            <a:ext cx="850108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Secundarias visitadas en el mes de Diciembre del  2014: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lang="es-E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 visitaron las Escuelas Secundarias Nº 1</a:t>
            </a: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“Astolfo Maldonado” , Sec. Tec. Nº 97,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Sec. Nº 6 “Historiadores”, Sec. Nº 3 “Ciro Meza Tejeda”, Sec. Nº 93 “Mariano Abasolo”, Sec. Nº 117 “Mariano Abasolo”, Sec. Nº 8, </a:t>
            </a:r>
            <a:r>
              <a:rPr lang="es-E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Sec. Tec. Nº 85, Sec. Nº 118 “Francisco Goitia". En</a:t>
            </a: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donde se impartieron platicas contra adicciones, embarazo prematuro, sexualidad.</a:t>
            </a:r>
            <a:endParaRPr kumimoji="0" lang="es-E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3" descr="E:\escuelas\IMG_3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1" y="4000504"/>
            <a:ext cx="3830260" cy="1971616"/>
          </a:xfrm>
          <a:prstGeom prst="rect">
            <a:avLst/>
          </a:prstGeom>
          <a:noFill/>
        </p:spPr>
      </p:pic>
      <p:pic>
        <p:nvPicPr>
          <p:cNvPr id="10" name="Picture 4" descr="E:\escuelas\IMG_3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135" y="4000504"/>
            <a:ext cx="5057669" cy="1968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383557"/>
            <a:ext cx="85010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lang="es-ES" sz="2000" b="1" dirty="0" smtClean="0">
                <a:latin typeface="Arial" pitchFamily="34" charset="0"/>
              </a:rPr>
              <a:t>El 10 de diciembre se llevo a cabo la a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plicación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de exámenes y entrega de certificados de secundaria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E:\INEA\IMG_3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56" y="2314626"/>
            <a:ext cx="3563788" cy="1685878"/>
          </a:xfrm>
          <a:prstGeom prst="rect">
            <a:avLst/>
          </a:prstGeom>
          <a:noFill/>
        </p:spPr>
      </p:pic>
      <p:pic>
        <p:nvPicPr>
          <p:cNvPr id="10" name="Picture 3" descr="E:\INEA\IMG_3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357430"/>
            <a:ext cx="2924065" cy="1642826"/>
          </a:xfrm>
          <a:prstGeom prst="rect">
            <a:avLst/>
          </a:prstGeom>
          <a:noFill/>
        </p:spPr>
      </p:pic>
      <p:pic>
        <p:nvPicPr>
          <p:cNvPr id="11" name="Picture 4" descr="E:\INEA\IMG_3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071942"/>
            <a:ext cx="3771816" cy="2133541"/>
          </a:xfrm>
          <a:prstGeom prst="rect">
            <a:avLst/>
          </a:prstGeom>
          <a:noFill/>
        </p:spPr>
      </p:pic>
      <p:pic>
        <p:nvPicPr>
          <p:cNvPr id="12" name="Picture 5" descr="E:\INEA\IMG_3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13589"/>
            <a:ext cx="4343288" cy="2101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18053" y="6308486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57298"/>
            <a:ext cx="85010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El día 17 de diciembre se llevo a cabo la entrega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de Diplomas de curso de Ingles básico y convivio con los estudiantes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E:\entrega de diplomas calse de ingles\IMG_4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256"/>
            <a:ext cx="2714644" cy="1785950"/>
          </a:xfrm>
          <a:prstGeom prst="rect">
            <a:avLst/>
          </a:prstGeom>
          <a:noFill/>
        </p:spPr>
      </p:pic>
      <p:pic>
        <p:nvPicPr>
          <p:cNvPr id="10" name="Picture 3" descr="E:\entrega de diplomas calse de ingles\IMG_4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357430"/>
            <a:ext cx="2357454" cy="1714512"/>
          </a:xfrm>
          <a:prstGeom prst="rect">
            <a:avLst/>
          </a:prstGeom>
          <a:noFill/>
        </p:spPr>
      </p:pic>
      <p:pic>
        <p:nvPicPr>
          <p:cNvPr id="11" name="Picture 4" descr="E:\entrega de diplomas calse de ingles\IMG_4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286256"/>
            <a:ext cx="2485932" cy="1785950"/>
          </a:xfrm>
          <a:prstGeom prst="rect">
            <a:avLst/>
          </a:prstGeom>
          <a:noFill/>
        </p:spPr>
      </p:pic>
      <p:pic>
        <p:nvPicPr>
          <p:cNvPr id="12" name="Picture 5" descr="E:\entrega de diplomas calse de ingles\IMG_42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357430"/>
            <a:ext cx="2628776" cy="1752517"/>
          </a:xfrm>
          <a:prstGeom prst="rect">
            <a:avLst/>
          </a:prstGeom>
          <a:noFill/>
        </p:spPr>
      </p:pic>
      <p:pic>
        <p:nvPicPr>
          <p:cNvPr id="13" name="Picture 6" descr="E:\entrega de diplomas calse de ingles\IMG_42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214818"/>
            <a:ext cx="2771652" cy="1847768"/>
          </a:xfrm>
          <a:prstGeom prst="rect">
            <a:avLst/>
          </a:prstGeom>
          <a:noFill/>
        </p:spPr>
      </p:pic>
      <p:pic>
        <p:nvPicPr>
          <p:cNvPr id="14" name="Picture 7" descr="E:\entrega de diplomas calse de ingles\IMG_42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2357430"/>
            <a:ext cx="2807371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985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5497" y="227309"/>
            <a:ext cx="714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rgbClr val="FFFF00"/>
                </a:solidFill>
              </a:rPr>
              <a:t>           </a:t>
            </a:r>
            <a:endParaRPr lang="es-MX" sz="3200" b="1" i="1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84101" y="6478073"/>
            <a:ext cx="60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11" name="CuadroTexto 2"/>
          <p:cNvSpPr txBox="1"/>
          <p:nvPr/>
        </p:nvSpPr>
        <p:spPr>
          <a:xfrm>
            <a:off x="142875" y="-1066192"/>
            <a:ext cx="9001124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dirty="0" smtClean="0"/>
          </a:p>
          <a:p>
            <a:endParaRPr lang="es-MX" sz="2000" b="1" dirty="0" smtClean="0"/>
          </a:p>
          <a:p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>
              <a:latin typeface="Calibri (Cuerpo)"/>
              <a:cs typeface="Arial" panose="020B0604020202020204" pitchFamily="34" charset="0"/>
            </a:endParaRPr>
          </a:p>
          <a:p>
            <a:pPr algn="ctr"/>
            <a:r>
              <a:rPr lang="es-MX" sz="2000" b="1" dirty="0" smtClean="0">
                <a:latin typeface="Calibri (Cuerpo)"/>
                <a:cs typeface="Arial" panose="020B0604020202020204" pitchFamily="34" charset="0"/>
              </a:rPr>
              <a:t>ETIQUETA DE BOTELLAS Y ELABORACIÓN DE CANASTAS</a:t>
            </a:r>
            <a:endParaRPr lang="es-MX" sz="2000" b="1" dirty="0">
              <a:latin typeface="Calibri (Cuerpo)"/>
              <a:cs typeface="Arial" panose="020B0604020202020204" pitchFamily="34" charset="0"/>
            </a:endParaRPr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apoyó a la Oficina Ejecutiva con la calca de etiquetas en las botellas de vino tinto y en la elaboración de canastas navideñas.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r>
              <a:rPr lang="es-MX" sz="2000" b="1" dirty="0" smtClean="0"/>
              <a:t>  </a:t>
            </a:r>
          </a:p>
        </p:txBody>
      </p:sp>
      <p:pic>
        <p:nvPicPr>
          <p:cNvPr id="13" name="Picture 2" descr="C:\Users\NJUAPC5\Pictures\FOTOS 2014\12 diciembre\20141209_09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061440"/>
            <a:ext cx="3541486" cy="2191657"/>
          </a:xfrm>
          <a:prstGeom prst="rect">
            <a:avLst/>
          </a:prstGeom>
          <a:noFill/>
        </p:spPr>
      </p:pic>
      <p:pic>
        <p:nvPicPr>
          <p:cNvPr id="14" name="Picture 3" descr="C:\Users\NJUAPC5\Pictures\FOTOS 2014\12 diciembre\20141209_11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977" y="2075953"/>
            <a:ext cx="3715657" cy="2177144"/>
          </a:xfrm>
          <a:prstGeom prst="rect">
            <a:avLst/>
          </a:prstGeom>
          <a:noFill/>
        </p:spPr>
      </p:pic>
      <p:pic>
        <p:nvPicPr>
          <p:cNvPr id="16" name="Picture 4" descr="C:\Users\NJUAPC5\Pictures\FOTOS 2014\12 diciembre\20141216_132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9216" y="2061439"/>
            <a:ext cx="2994783" cy="2191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397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9"/>
          <p:cNvSpPr txBox="1"/>
          <p:nvPr/>
        </p:nvSpPr>
        <p:spPr>
          <a:xfrm>
            <a:off x="347730" y="482526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3018052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9" name="CuadroTexto 2"/>
          <p:cNvSpPr txBox="1"/>
          <p:nvPr/>
        </p:nvSpPr>
        <p:spPr>
          <a:xfrm>
            <a:off x="197006" y="1712685"/>
            <a:ext cx="85439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POSADA DE SEGURIDAD PÚBLICA Y  SERVICIOS PÚBLICOS</a:t>
            </a: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NJUAPC5\Pictures\FOTOS 2014\12 diciembre\20141212_145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28" y="2458357"/>
            <a:ext cx="2946400" cy="2142673"/>
          </a:xfrm>
          <a:prstGeom prst="rect">
            <a:avLst/>
          </a:prstGeom>
          <a:noFill/>
        </p:spPr>
      </p:pic>
      <p:pic>
        <p:nvPicPr>
          <p:cNvPr id="17" name="Picture 4" descr="C:\Users\NJUAPC5\Pictures\FOTOS 2014\12 diciembre\20141212_150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828" y="2438400"/>
            <a:ext cx="2786743" cy="2162630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319313" y="2967335"/>
            <a:ext cx="795382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brindó el apoyo a la Ejecutiva con la organización de la Posada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Navideña de Seguridad Pública y Servicios Públicos.</a:t>
            </a:r>
          </a:p>
        </p:txBody>
      </p:sp>
      <p:pic>
        <p:nvPicPr>
          <p:cNvPr id="19" name="Picture 6" descr="C:\Users\NJUAPC5\Pictures\FOTOS 2014\12 diciembre\20141212_170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571" y="2452966"/>
            <a:ext cx="2525486" cy="2148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8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43189" y="5460642"/>
            <a:ext cx="689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7730" y="482526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18053" y="6308486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DICIEMBRE</a:t>
            </a:r>
          </a:p>
        </p:txBody>
      </p:sp>
      <p:sp>
        <p:nvSpPr>
          <p:cNvPr id="11" name="CuadroTexto 2"/>
          <p:cNvSpPr txBox="1"/>
          <p:nvPr/>
        </p:nvSpPr>
        <p:spPr>
          <a:xfrm>
            <a:off x="471488" y="-751868"/>
            <a:ext cx="791527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dirty="0" smtClean="0"/>
          </a:p>
          <a:p>
            <a:endParaRPr lang="es-MX" sz="2000" b="1" dirty="0" smtClean="0"/>
          </a:p>
          <a:p>
            <a:endParaRPr lang="es-MX" sz="2000" b="1" dirty="0" smtClean="0"/>
          </a:p>
          <a:p>
            <a:pPr algn="ctr"/>
            <a:r>
              <a:rPr lang="es-MX" sz="2000" b="1" dirty="0" smtClean="0"/>
              <a:t>DESFILE NAVIDEÑO Y ENCENDIDO DEL PINO</a:t>
            </a:r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apoyó a la Ejecutiva inflando 800 globos con helio, entrega de boletos y de agua a los asistentes, y la conducción del Evento. </a:t>
            </a:r>
          </a:p>
          <a:p>
            <a:pPr algn="ctr"/>
            <a:endParaRPr lang="es-MX" sz="2000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</p:txBody>
      </p:sp>
      <p:pic>
        <p:nvPicPr>
          <p:cNvPr id="17" name="Picture 3" descr="C:\Users\NJUAPC5\Pictures\FOTOS 2014\12 diciembre\20141213_19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053" y="2095499"/>
            <a:ext cx="2744119" cy="2476500"/>
          </a:xfrm>
          <a:prstGeom prst="rect">
            <a:avLst/>
          </a:prstGeom>
          <a:noFill/>
        </p:spPr>
      </p:pic>
      <p:pic>
        <p:nvPicPr>
          <p:cNvPr id="18" name="Picture 4" descr="C:\Users\NJUAPC5\Pictures\FOTOS 2014\12 diciembre\20141213_140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43" y="2095498"/>
            <a:ext cx="2771310" cy="2476501"/>
          </a:xfrm>
          <a:prstGeom prst="rect">
            <a:avLst/>
          </a:prstGeom>
          <a:noFill/>
        </p:spPr>
      </p:pic>
      <p:pic>
        <p:nvPicPr>
          <p:cNvPr id="19" name="Picture 2" descr="C:\Users\NJUAPC5\Pictures\FOTOS 2014\12 diciembre\IMG-20141217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173" y="2090057"/>
            <a:ext cx="2793998" cy="248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314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86896" y="0"/>
            <a:ext cx="6335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721217" y="1076191"/>
            <a:ext cx="73797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dirty="0" smtClean="0"/>
          </a:p>
          <a:p>
            <a:pPr algn="ctr"/>
            <a:r>
              <a:rPr lang="es-MX" sz="2000" dirty="0" smtClean="0"/>
              <a:t>ACCIONES A REALIZAR PARA EL MES DE ENERO</a:t>
            </a:r>
          </a:p>
          <a:p>
            <a:pPr algn="ctr"/>
            <a:endParaRPr lang="es-MX" sz="2000" dirty="0" smtClean="0"/>
          </a:p>
          <a:p>
            <a:pPr algn="ctr"/>
            <a:endParaRPr lang="es-MX" sz="2000" dirty="0"/>
          </a:p>
          <a:p>
            <a:r>
              <a:rPr lang="es-MX" sz="2000" dirty="0" smtClean="0"/>
              <a:t>1.- TALLER DE EDUCACIÓN AMBIENTAL Y CULTURA DEL RECICLADO.     </a:t>
            </a:r>
            <a:endParaRPr lang="es-MX" sz="2000" dirty="0"/>
          </a:p>
          <a:p>
            <a:endParaRPr lang="es-MX" sz="2000" dirty="0" smtClean="0"/>
          </a:p>
          <a:p>
            <a:r>
              <a:rPr lang="es-MX" sz="2000" dirty="0" smtClean="0"/>
              <a:t>2.- APOYAR EN TODOS LOS PROGRAMAS DE FUERZA SOCIAL.</a:t>
            </a:r>
          </a:p>
          <a:p>
            <a:endParaRPr lang="es-MX" sz="2000" dirty="0"/>
          </a:p>
          <a:p>
            <a:r>
              <a:rPr lang="es-MX" sz="2000" dirty="0" smtClean="0"/>
              <a:t>3.- DAR APOYO EN LOS EVENTOS DE LAS DIFERENTES SECRETARÍAS.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xmlns="" val="3731034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23607</TotalTime>
  <Words>1517</Words>
  <Application>Microsoft Office PowerPoint</Application>
  <PresentationFormat>Presentación en pantalla (4:3)</PresentationFormat>
  <Paragraphs>456</Paragraphs>
  <Slides>28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 Witrón</dc:creator>
  <cp:lastModifiedBy>luis michel</cp:lastModifiedBy>
  <cp:revision>610</cp:revision>
  <dcterms:created xsi:type="dcterms:W3CDTF">2014-04-09T14:38:56Z</dcterms:created>
  <dcterms:modified xsi:type="dcterms:W3CDTF">2015-02-03T16:27:14Z</dcterms:modified>
</cp:coreProperties>
</file>